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93" r:id="rId3"/>
    <p:sldId id="281" r:id="rId4"/>
    <p:sldId id="282" r:id="rId5"/>
    <p:sldId id="291" r:id="rId6"/>
    <p:sldId id="289" r:id="rId7"/>
    <p:sldId id="292" r:id="rId8"/>
    <p:sldId id="285" r:id="rId9"/>
    <p:sldId id="286" r:id="rId10"/>
    <p:sldId id="302" r:id="rId11"/>
    <p:sldId id="294" r:id="rId12"/>
    <p:sldId id="295" r:id="rId13"/>
    <p:sldId id="296" r:id="rId14"/>
    <p:sldId id="297" r:id="rId15"/>
    <p:sldId id="287" r:id="rId16"/>
    <p:sldId id="298" r:id="rId17"/>
    <p:sldId id="299" r:id="rId18"/>
    <p:sldId id="304" r:id="rId19"/>
    <p:sldId id="305" r:id="rId20"/>
    <p:sldId id="301" r:id="rId21"/>
    <p:sldId id="258" r:id="rId2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159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2239B64-CF85-4A7A-A698-5B4F98F2059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96960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046F30B-E900-4C55-B662-C2DB27CDC1D5}" type="slidenum">
              <a:rPr lang="en-US" altLang="en-US" sz="1200"/>
              <a:pPr/>
              <a:t>1</a:t>
            </a:fld>
            <a:endParaRPr lang="en-US" altLang="en-US" sz="1200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91613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B587C9-22A1-45B1-A092-CAF491DEECAE}" type="slidenum">
              <a:rPr lang="en-US"/>
              <a:pPr/>
              <a:t>18</a:t>
            </a:fld>
            <a:endParaRPr lang="en-US"/>
          </a:p>
        </p:txBody>
      </p:sp>
      <p:sp>
        <p:nvSpPr>
          <p:cNvPr id="1603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1603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81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C359DF8-D836-4A81-BC19-EA319AF4EEC1}" type="slidenum">
              <a:rPr lang="en-US" altLang="en-US" sz="1200"/>
              <a:pPr/>
              <a:t>21</a:t>
            </a:fld>
            <a:endParaRPr lang="en-US" altLang="en-US" sz="1200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67541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UNL_PPT_TemplatesEst1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800100"/>
            <a:ext cx="7772400" cy="11430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1400175"/>
            <a:ext cx="6400800" cy="685800"/>
          </a:xfrm>
        </p:spPr>
        <p:txBody>
          <a:bodyPr/>
          <a:lstStyle>
            <a:lvl1pPr marL="0" indent="0" algn="ctr">
              <a:buFontTx/>
              <a:buNone/>
              <a:defRPr sz="2600">
                <a:solidFill>
                  <a:schemeClr val="bg1"/>
                </a:solidFill>
                <a:latin typeface="Verdana" pitchFamily="-110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50264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21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62700" y="609600"/>
            <a:ext cx="1943100" cy="4876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609600"/>
            <a:ext cx="5676900" cy="4876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87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82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0767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3716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3716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068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74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7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4970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7735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718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4" descr="UNL_PPT_TemplatesEst1b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60960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3716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4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4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4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4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6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rgbClr val="FFFF00"/>
                </a:solidFill>
              </a:rPr>
              <a:t>R</a:t>
            </a:r>
            <a:r>
              <a:rPr lang="en-US" altLang="en-US" dirty="0" smtClean="0"/>
              <a:t> for </a:t>
            </a:r>
            <a:r>
              <a:rPr lang="en-US" altLang="en-US" dirty="0" smtClean="0">
                <a:solidFill>
                  <a:srgbClr val="FF0000"/>
                </a:solidFill>
              </a:rPr>
              <a:t>Re</a:t>
            </a:r>
            <a:r>
              <a:rPr lang="en-US" altLang="en-US" dirty="0" smtClean="0">
                <a:solidFill>
                  <a:srgbClr val="C00000"/>
                </a:solidFill>
              </a:rPr>
              <a:t>search</a:t>
            </a:r>
            <a:r>
              <a:rPr lang="en-US" altLang="en-US" dirty="0" smtClean="0"/>
              <a:t> 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1295400"/>
            <a:ext cx="6400800" cy="685800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latin typeface="Verdana" panose="020B0604030504040204" pitchFamily="34" charset="0"/>
              </a:rPr>
              <a:t>Data Analysis using </a:t>
            </a:r>
            <a:r>
              <a:rPr lang="en-US" altLang="en-US" dirty="0" smtClean="0">
                <a:latin typeface="Verdana" panose="020B0604030504040204" pitchFamily="34" charset="0"/>
              </a:rPr>
              <a:t>R</a:t>
            </a:r>
          </a:p>
          <a:p>
            <a:pPr eaLnBrk="1" hangingPunct="1"/>
            <a:r>
              <a:rPr lang="en-US" altLang="en-US" dirty="0" smtClean="0">
                <a:latin typeface="Verdana" panose="020B0604030504040204" pitchFamily="34" charset="0"/>
              </a:rPr>
              <a:t>Day2: Advanced R</a:t>
            </a:r>
            <a:endParaRPr lang="en-US" altLang="en-US" dirty="0" smtClean="0">
              <a:latin typeface="Verdan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90152" y="4724400"/>
            <a:ext cx="43636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Baburao Kamble</a:t>
            </a:r>
          </a:p>
          <a:p>
            <a:pPr algn="ctr"/>
            <a:r>
              <a:rPr lang="en-US" dirty="0" smtClean="0"/>
              <a:t>University of Nebraska-Lincoln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6098"/>
          <a:stretch/>
        </p:blipFill>
        <p:spPr>
          <a:xfrm>
            <a:off x="0" y="5638800"/>
            <a:ext cx="2933700" cy="8670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Descriptive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Quantitatively </a:t>
            </a:r>
            <a:r>
              <a:rPr lang="en-US" dirty="0"/>
              <a:t>describing the main features of a collection of </a:t>
            </a:r>
            <a:r>
              <a:rPr lang="en-US" dirty="0" smtClean="0"/>
              <a:t>information </a:t>
            </a:r>
          </a:p>
          <a:p>
            <a:pPr marL="0" indent="0">
              <a:buNone/>
            </a:pPr>
            <a:r>
              <a:rPr lang="en-US" dirty="0"/>
              <a:t>Descriptive s</a:t>
            </a:r>
            <a:r>
              <a:rPr lang="en-US" dirty="0" smtClean="0"/>
              <a:t>tatistics shows </a:t>
            </a:r>
            <a:r>
              <a:rPr lang="en-US" dirty="0"/>
              <a:t>or summarize data in a meaningful way such that, for example, patterns might emerge from the data</a:t>
            </a:r>
            <a:endParaRPr lang="en-US" dirty="0" smtClean="0"/>
          </a:p>
          <a:p>
            <a:pPr lvl="2"/>
            <a:r>
              <a:rPr lang="en-US" dirty="0" smtClean="0"/>
              <a:t>Mean</a:t>
            </a:r>
          </a:p>
          <a:p>
            <a:pPr lvl="2"/>
            <a:r>
              <a:rPr lang="en-US" dirty="0" smtClean="0"/>
              <a:t>Mode</a:t>
            </a:r>
          </a:p>
          <a:p>
            <a:pPr lvl="2"/>
            <a:r>
              <a:rPr lang="en-US" dirty="0" smtClean="0"/>
              <a:t>Median</a:t>
            </a:r>
          </a:p>
          <a:p>
            <a:pPr lvl="2"/>
            <a:r>
              <a:rPr lang="en-US" dirty="0" smtClean="0"/>
              <a:t>Standard deviation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690539" y="6346177"/>
            <a:ext cx="3425687" cy="472182"/>
          </a:xfrm>
          <a:prstGeom prst="rect">
            <a:avLst/>
          </a:prstGeom>
          <a:solidFill>
            <a:srgbClr val="66FF33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DescriptiveStatistics.R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9684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dirty="0"/>
              <a:t>Linear Regression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dirty="0"/>
              <a:t>statistics, </a:t>
            </a:r>
            <a:r>
              <a:rPr lang="en-US" b="1" dirty="0"/>
              <a:t>regression analysis</a:t>
            </a:r>
            <a:r>
              <a:rPr lang="en-US" dirty="0"/>
              <a:t> is a statistical process for estimating the relationships among variables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69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dirty="0"/>
              <a:t>Linear Regression </a:t>
            </a:r>
            <a:r>
              <a:rPr lang="en-US" altLang="en-US" dirty="0" smtClean="0"/>
              <a:t>Analysis</a:t>
            </a:r>
            <a:endParaRPr lang="en-US" alt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4982" y="1654820"/>
            <a:ext cx="7275414" cy="474597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Regression analysis is used to predict the value of one variable (the </a:t>
            </a:r>
            <a:r>
              <a:rPr lang="en-US" altLang="en-US" b="1" i="1" dirty="0">
                <a:solidFill>
                  <a:srgbClr val="FF0000"/>
                </a:solidFill>
              </a:rPr>
              <a:t>dependent variable</a:t>
            </a:r>
            <a:r>
              <a:rPr lang="en-US" altLang="en-US" dirty="0"/>
              <a:t>) on the basis of other variables (the </a:t>
            </a:r>
            <a:r>
              <a:rPr lang="en-US" altLang="en-US" b="1" i="1" dirty="0">
                <a:solidFill>
                  <a:srgbClr val="008000"/>
                </a:solidFill>
              </a:rPr>
              <a:t>independent variables</a:t>
            </a:r>
            <a:r>
              <a:rPr lang="en-US" altLang="en-US" dirty="0"/>
              <a:t>).</a:t>
            </a:r>
          </a:p>
          <a:p>
            <a:pPr>
              <a:lnSpc>
                <a:spcPct val="90000"/>
              </a:lnSpc>
            </a:pPr>
            <a:endParaRPr lang="en-US" altLang="en-US" dirty="0" smtClean="0"/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Dependent variable: denoted </a:t>
            </a:r>
            <a:r>
              <a:rPr lang="en-US" altLang="en-US" b="1" dirty="0">
                <a:solidFill>
                  <a:srgbClr val="FF0000"/>
                </a:solidFill>
                <a:latin typeface="Tahoma" panose="020B0604030504040204" pitchFamily="34" charset="0"/>
              </a:rPr>
              <a:t>Y</a:t>
            </a: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Independent variables: denoted </a:t>
            </a:r>
            <a:r>
              <a:rPr lang="en-US" altLang="en-US" b="1" dirty="0">
                <a:solidFill>
                  <a:srgbClr val="008000"/>
                </a:solidFill>
                <a:latin typeface="Tahoma" panose="020B0604030504040204" pitchFamily="34" charset="0"/>
              </a:rPr>
              <a:t>X</a:t>
            </a:r>
            <a:r>
              <a:rPr lang="en-US" altLang="en-US" b="1" baseline="-25000" dirty="0">
                <a:solidFill>
                  <a:srgbClr val="008000"/>
                </a:solidFill>
                <a:latin typeface="Tahoma" panose="020B0604030504040204" pitchFamily="34" charset="0"/>
              </a:rPr>
              <a:t>1</a:t>
            </a:r>
            <a:r>
              <a:rPr lang="en-US" altLang="en-US" b="1" dirty="0">
                <a:solidFill>
                  <a:srgbClr val="008000"/>
                </a:solidFill>
                <a:latin typeface="Tahoma" panose="020B0604030504040204" pitchFamily="34" charset="0"/>
              </a:rPr>
              <a:t>, X</a:t>
            </a:r>
            <a:r>
              <a:rPr lang="en-US" altLang="en-US" b="1" baseline="-25000" dirty="0">
                <a:solidFill>
                  <a:srgbClr val="008000"/>
                </a:solidFill>
                <a:latin typeface="Tahoma" panose="020B0604030504040204" pitchFamily="34" charset="0"/>
              </a:rPr>
              <a:t>2</a:t>
            </a:r>
            <a:r>
              <a:rPr lang="en-US" altLang="en-US" b="1" dirty="0">
                <a:solidFill>
                  <a:srgbClr val="008000"/>
                </a:solidFill>
                <a:latin typeface="Tahoma" panose="020B0604030504040204" pitchFamily="34" charset="0"/>
              </a:rPr>
              <a:t>, …, </a:t>
            </a:r>
            <a:r>
              <a:rPr lang="en-US" altLang="en-US" b="1" dirty="0" err="1" smtClean="0">
                <a:solidFill>
                  <a:srgbClr val="008000"/>
                </a:solidFill>
                <a:latin typeface="Tahoma" panose="020B0604030504040204" pitchFamily="34" charset="0"/>
              </a:rPr>
              <a:t>X</a:t>
            </a:r>
            <a:r>
              <a:rPr lang="en-US" altLang="en-US" b="1" baseline="-25000" dirty="0" err="1" smtClean="0">
                <a:solidFill>
                  <a:srgbClr val="008000"/>
                </a:solidFill>
                <a:latin typeface="Tahoma" panose="020B0604030504040204" pitchFamily="34" charset="0"/>
              </a:rPr>
              <a:t>k</a:t>
            </a:r>
            <a:endParaRPr lang="en-US" altLang="en-US" b="1" baseline="-25000" dirty="0" smtClean="0">
              <a:solidFill>
                <a:srgbClr val="008000"/>
              </a:solidFill>
              <a:latin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000" b="1" baseline="-25000" dirty="0" smtClean="0">
                <a:solidFill>
                  <a:srgbClr val="008000"/>
                </a:solidFill>
                <a:latin typeface="Tahoma" panose="020B0604030504040204" pitchFamily="34" charset="0"/>
              </a:rPr>
              <a:t>If we have only one independent variable then model will look like </a:t>
            </a:r>
          </a:p>
          <a:p>
            <a:pPr>
              <a:lnSpc>
                <a:spcPct val="90000"/>
              </a:lnSpc>
            </a:pPr>
            <a:endParaRPr lang="en-US" altLang="en-US" b="1" baseline="-25000" dirty="0">
              <a:latin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b="1" baseline="-25000" dirty="0">
              <a:latin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b="1" baseline="-25000" dirty="0">
              <a:latin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b="1" baseline="-25000" dirty="0">
              <a:latin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b="1" baseline="-25000" dirty="0">
              <a:latin typeface="Tahoma" panose="020B060403050404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which is referred to as simple linear regression. We would be interested in estimating </a:t>
            </a:r>
            <a:r>
              <a:rPr lang="el-GR" altLang="en-US" dirty="0"/>
              <a:t>β</a:t>
            </a:r>
            <a:r>
              <a:rPr lang="en-US" altLang="en-US" baseline="-25000" dirty="0"/>
              <a:t>0</a:t>
            </a:r>
            <a:r>
              <a:rPr lang="en-US" altLang="en-US" dirty="0"/>
              <a:t> and </a:t>
            </a:r>
            <a:r>
              <a:rPr lang="el-GR" altLang="en-US" dirty="0"/>
              <a:t>β</a:t>
            </a:r>
            <a:r>
              <a:rPr lang="en-US" altLang="en-US" baseline="-25000" dirty="0"/>
              <a:t>1</a:t>
            </a:r>
            <a:r>
              <a:rPr lang="en-US" altLang="en-US" dirty="0"/>
              <a:t> from the data we collect. </a:t>
            </a:r>
            <a:endParaRPr lang="el-GR" altLang="en-US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382" y="3388988"/>
            <a:ext cx="4826000" cy="86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690" y="3078440"/>
            <a:ext cx="1911436" cy="148469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</p:pic>
      <p:sp>
        <p:nvSpPr>
          <p:cNvPr id="6" name="Rectangle 5"/>
          <p:cNvSpPr/>
          <p:nvPr/>
        </p:nvSpPr>
        <p:spPr>
          <a:xfrm>
            <a:off x="5690539" y="6346177"/>
            <a:ext cx="3425687" cy="472182"/>
          </a:xfrm>
          <a:prstGeom prst="rect">
            <a:avLst/>
          </a:prstGeom>
          <a:solidFill>
            <a:srgbClr val="66FF33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Regression.R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03661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809" t="67844" r="61466" b="3187"/>
          <a:stretch/>
        </p:blipFill>
        <p:spPr>
          <a:xfrm>
            <a:off x="364878" y="1169773"/>
            <a:ext cx="8779122" cy="3547882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2500439" y="1691234"/>
            <a:ext cx="356049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1697979" y="1948830"/>
            <a:ext cx="356049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2054028" y="2620031"/>
            <a:ext cx="356049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3088459" y="2620030"/>
            <a:ext cx="356049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00" dirty="0" smtClean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4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3921202" y="2620030"/>
            <a:ext cx="356049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00" dirty="0" smtClean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5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726357" y="2620030"/>
            <a:ext cx="356049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6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5603733" y="3063743"/>
            <a:ext cx="356049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7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2732410" y="3345159"/>
            <a:ext cx="356049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00" dirty="0" smtClean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8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6291455" y="4117665"/>
            <a:ext cx="441018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10</a:t>
            </a:r>
            <a:endParaRPr kumimoji="0" 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5959782" y="3841360"/>
            <a:ext cx="356049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9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5801785" y="4255818"/>
            <a:ext cx="489670" cy="323683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11</a:t>
            </a:r>
            <a:endParaRPr kumimoji="0" 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533400" y="609600"/>
            <a:ext cx="7772400" cy="685800"/>
          </a:xfrm>
        </p:spPr>
        <p:txBody>
          <a:bodyPr/>
          <a:lstStyle/>
          <a:p>
            <a:pPr algn="ctr"/>
            <a:r>
              <a:rPr lang="en-US" dirty="0"/>
              <a:t>Interpreting the </a:t>
            </a:r>
            <a:r>
              <a:rPr lang="en-US" dirty="0" smtClean="0"/>
              <a:t>output</a:t>
            </a:r>
            <a:endParaRPr lang="en-US" dirty="0"/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6813494" y="670539"/>
          <a:ext cx="2209125" cy="534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9198"/>
                <a:gridCol w="138992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No.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Name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Formula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Residuals</a:t>
                      </a:r>
                      <a:endParaRPr lang="en-US" sz="1200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Estimated Coefficient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Standard Error of #3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t-value of #3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6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Variable p-value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7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Significance Stars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8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Significance Legend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9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Residual </a:t>
                      </a:r>
                      <a:r>
                        <a:rPr lang="en-US" sz="1200" dirty="0" err="1" smtClean="0"/>
                        <a:t>Std</a:t>
                      </a:r>
                      <a:r>
                        <a:rPr lang="en-US" sz="1200" dirty="0" smtClean="0"/>
                        <a:t> Error / Degrees of Freedom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R-squared</a:t>
                      </a:r>
                      <a:endParaRPr lang="en-US" sz="1200" dirty="0"/>
                    </a:p>
                  </a:txBody>
                  <a:tcPr/>
                </a:tc>
              </a:tr>
              <a:tr h="74168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11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F-statistic &amp; p-value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454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Interpreting the </a:t>
            </a:r>
            <a:r>
              <a:rPr lang="en-US" dirty="0" smtClean="0"/>
              <a:t>output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76756" y="202301"/>
          <a:ext cx="7772400" cy="632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393"/>
                <a:gridCol w="1003412"/>
                <a:gridCol w="617759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No.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Model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Regression model formula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Residuals</a:t>
                      </a:r>
                      <a:endParaRPr 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residuals are the difference between the actual values of the variable you're predicting and predicted values from your regression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Estimated 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estimated coefficient is the value of slope calculated by the regression.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Standard Error of #3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Measure of the variability in the estimate for the coefficient. 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t-value of #3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Score that measures whether or not the coefficient for this variable is meaningful for the model. </a:t>
                      </a:r>
                    </a:p>
                    <a:p>
                      <a:r>
                        <a:rPr lang="en-US" sz="1200" dirty="0" smtClean="0"/>
                        <a:t>t-value</a:t>
                      </a:r>
                      <a:r>
                        <a:rPr lang="en-US" sz="1200" baseline="0" dirty="0" smtClean="0"/>
                        <a:t> is used to calculate p-value and the significance levels.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6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Variable p-value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Probability the variable is NOT relevant. This </a:t>
                      </a:r>
                      <a:r>
                        <a:rPr lang="en-US" sz="135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number to be as small as possible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7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Significance Stars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stars are shorthand for significance levels, with the number of asterisks displayed according to the p-value computed. *** for high significance and * for low significance.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8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Significance Legend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more punctuation there is next to your variables, the better.</a:t>
                      </a:r>
                    </a:p>
                    <a:p>
                      <a:r>
                        <a:rPr lang="en-US" sz="1200" dirty="0" smtClean="0"/>
                        <a:t>Blank=bad, Dots=pretty good, Stars=good, More Stars=very good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9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Residual </a:t>
                      </a:r>
                      <a:r>
                        <a:rPr lang="en-US" sz="1200" dirty="0" err="1" smtClean="0"/>
                        <a:t>Std</a:t>
                      </a:r>
                      <a:r>
                        <a:rPr lang="en-US" sz="1200" dirty="0" smtClean="0"/>
                        <a:t> Error / Degrees of Freedom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Residual </a:t>
                      </a:r>
                      <a:r>
                        <a:rPr lang="en-US" sz="1200" dirty="0" err="1" smtClean="0"/>
                        <a:t>Std</a:t>
                      </a:r>
                      <a:r>
                        <a:rPr lang="en-US" sz="1200" dirty="0" smtClean="0"/>
                        <a:t> Error / Degrees of Freedom. </a:t>
                      </a:r>
                    </a:p>
                    <a:p>
                      <a:r>
                        <a:rPr lang="en-US" sz="1200" dirty="0" smtClean="0"/>
                        <a:t>The Degrees of Freedom is the difference between the number of observations included in your training sample and the number of variables used in your model (intercept counts as a variable).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R-squared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Metric for evaluating the goodness of fit of your model. </a:t>
                      </a:r>
                      <a:endParaRPr lang="en-US" sz="1200" dirty="0"/>
                    </a:p>
                  </a:txBody>
                  <a:tcPr/>
                </a:tc>
              </a:tr>
              <a:tr h="74168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11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F-statistic &amp; p-value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Performs an F-test on the model. This takes the parameters of our model (in our case we only have 1) and compares it to a model that has fewer parameters.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The DF, or degrees of freedom, pertains to how many variables are in the model. In our case there is one variable so there is one degree of freedom.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1718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Regression Analysis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981200"/>
            <a:ext cx="5486400" cy="363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7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Checking the validity of </a:t>
            </a:r>
            <a:r>
              <a:rPr lang="en-US" dirty="0"/>
              <a:t>the linear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978503"/>
            <a:ext cx="7772400" cy="4114800"/>
          </a:xfrm>
        </p:spPr>
        <p:txBody>
          <a:bodyPr>
            <a:normAutofit fontScale="77500" lnSpcReduction="20000"/>
          </a:bodyPr>
          <a:lstStyle/>
          <a:p>
            <a:r>
              <a:rPr lang="en-US" u="sng" dirty="0" smtClean="0">
                <a:solidFill>
                  <a:srgbClr val="00B050"/>
                </a:solidFill>
              </a:rPr>
              <a:t>Residuals </a:t>
            </a:r>
            <a:r>
              <a:rPr lang="en-US" u="sng" dirty="0">
                <a:solidFill>
                  <a:srgbClr val="00B050"/>
                </a:solidFill>
              </a:rPr>
              <a:t>vs. fitted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Look for spread around the line y = 0 and no obvious trend.</a:t>
            </a:r>
          </a:p>
          <a:p>
            <a:r>
              <a:rPr lang="en-US" u="sng" dirty="0">
                <a:solidFill>
                  <a:srgbClr val="00B050"/>
                </a:solidFill>
              </a:rPr>
              <a:t>Normal Q-Q plot</a:t>
            </a:r>
            <a:r>
              <a:rPr lang="en-US" sz="1000" u="sng" dirty="0" smtClean="0"/>
              <a:t>(</a:t>
            </a:r>
            <a:r>
              <a:rPr lang="en-US" sz="1000" b="1" dirty="0" err="1" smtClean="0"/>
              <a:t>Quantile-Quantile</a:t>
            </a:r>
            <a:r>
              <a:rPr lang="en-US" sz="1000" b="1" dirty="0" smtClean="0"/>
              <a:t>)</a:t>
            </a:r>
            <a:r>
              <a:rPr lang="en-US" b="1" dirty="0" smtClean="0"/>
              <a:t>: </a:t>
            </a:r>
            <a:r>
              <a:rPr lang="en-US" dirty="0"/>
              <a:t>The residuals are normal if this graph falls close to a straight line.</a:t>
            </a:r>
          </a:p>
          <a:p>
            <a:r>
              <a:rPr lang="en-US" u="sng" dirty="0">
                <a:solidFill>
                  <a:srgbClr val="00B050"/>
                </a:solidFill>
              </a:rPr>
              <a:t>Scale-Location plot </a:t>
            </a:r>
            <a:r>
              <a:rPr lang="en-US" dirty="0"/>
              <a:t>shows the square root of the standardized residuals. The tallest points, are the largest residuals.</a:t>
            </a:r>
          </a:p>
          <a:p>
            <a:r>
              <a:rPr lang="en-US" u="sng" dirty="0"/>
              <a:t>Cook's distance plot </a:t>
            </a:r>
            <a:r>
              <a:rPr lang="en-US" dirty="0"/>
              <a:t>identifies points which have a lot of influence in the regression line</a:t>
            </a:r>
            <a:r>
              <a:rPr lang="en-US" dirty="0" smtClean="0"/>
              <a:t>.</a:t>
            </a:r>
          </a:p>
          <a:p>
            <a:r>
              <a:rPr lang="en-US" u="sng" dirty="0">
                <a:solidFill>
                  <a:srgbClr val="00B050"/>
                </a:solidFill>
              </a:rPr>
              <a:t>Residuals vs. leverages plot </a:t>
            </a:r>
            <a:r>
              <a:rPr lang="en-US" dirty="0"/>
              <a:t>shows observations with potentially high influence</a:t>
            </a:r>
          </a:p>
          <a:p>
            <a:r>
              <a:rPr lang="en-US" u="sng" dirty="0" smtClean="0"/>
              <a:t>Cook's </a:t>
            </a:r>
            <a:r>
              <a:rPr lang="en-US" u="sng" dirty="0"/>
              <a:t>distances </a:t>
            </a:r>
            <a:r>
              <a:rPr lang="en-US" u="sng" dirty="0" smtClean="0"/>
              <a:t>vs. leverage</a:t>
            </a:r>
            <a:r>
              <a:rPr lang="en-US" u="sng" dirty="0"/>
              <a:t>/(1-leverage)</a:t>
            </a:r>
          </a:p>
          <a:p>
            <a:endParaRPr lang="en-US" u="sng" dirty="0" smtClean="0"/>
          </a:p>
          <a:p>
            <a:endParaRPr lang="en-US" u="sng" dirty="0"/>
          </a:p>
          <a:p>
            <a:endParaRPr lang="en-US" dirty="0"/>
          </a:p>
          <a:p>
            <a:endParaRPr lang="en-US" dirty="0" smtClean="0"/>
          </a:p>
          <a:p>
            <a:pPr marL="457200" indent="-457200">
              <a:buFont typeface="+mj-lt"/>
              <a:buAutoNum type="alphaLcPeriod"/>
            </a:pPr>
            <a:endParaRPr lang="en-US" dirty="0"/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2841397" y="1574614"/>
            <a:ext cx="2752094" cy="153888"/>
          </a:xfrm>
          <a:prstGeom prst="rect">
            <a:avLst/>
          </a:prstGeom>
          <a:solidFill>
            <a:srgbClr val="E1E2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plot(fit)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988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82" y="1094487"/>
            <a:ext cx="5709920" cy="4572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49014" t="51196"/>
          <a:stretch/>
        </p:blipFill>
        <p:spPr>
          <a:xfrm>
            <a:off x="5878202" y="3435178"/>
            <a:ext cx="2911268" cy="22313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48870" t="50630"/>
          <a:stretch/>
        </p:blipFill>
        <p:spPr>
          <a:xfrm>
            <a:off x="5874083" y="1094487"/>
            <a:ext cx="2919507" cy="225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6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56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433388"/>
            <a:ext cx="8229600" cy="4572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Time Series Examples</a:t>
            </a:r>
            <a:endParaRPr lang="en-US" dirty="0"/>
          </a:p>
        </p:txBody>
      </p:sp>
      <p:sp>
        <p:nvSpPr>
          <p:cNvPr id="1602563" name="Text Box 3"/>
          <p:cNvSpPr txBox="1">
            <a:spLocks noChangeArrowheads="1"/>
          </p:cNvSpPr>
          <p:nvPr/>
        </p:nvSpPr>
        <p:spPr bwMode="auto">
          <a:xfrm>
            <a:off x="255588" y="1096963"/>
            <a:ext cx="8126412" cy="427037"/>
          </a:xfrm>
          <a:prstGeom prst="rect">
            <a:avLst/>
          </a:prstGeom>
          <a:solidFill>
            <a:srgbClr val="99CCFF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2200" b="1">
                <a:latin typeface="Arial" pitchFamily="34" charset="0"/>
              </a:rPr>
              <a:t>Definition:</a:t>
            </a:r>
            <a:r>
              <a:rPr lang="en-US" sz="2200">
                <a:latin typeface="Arial" pitchFamily="34" charset="0"/>
              </a:rPr>
              <a:t> </a:t>
            </a:r>
            <a:r>
              <a:rPr lang="en-US" sz="2200" i="1">
                <a:latin typeface="Arial" pitchFamily="34" charset="0"/>
              </a:rPr>
              <a:t>A sequence of measurements over time</a:t>
            </a:r>
          </a:p>
        </p:txBody>
      </p:sp>
      <p:sp>
        <p:nvSpPr>
          <p:cNvPr id="1602564" name="Rectangle 4"/>
          <p:cNvSpPr>
            <a:spLocks noChangeArrowheads="1"/>
          </p:cNvSpPr>
          <p:nvPr/>
        </p:nvSpPr>
        <p:spPr bwMode="auto">
          <a:xfrm>
            <a:off x="685801" y="1633538"/>
            <a:ext cx="3538537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Biology</a:t>
            </a:r>
          </a:p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Meteorology</a:t>
            </a:r>
          </a:p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Finance</a:t>
            </a:r>
            <a:endParaRPr lang="en-US" sz="2400" b="1" i="1" dirty="0">
              <a:latin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Social science</a:t>
            </a:r>
            <a:endParaRPr lang="en-US" sz="2400" b="1" i="1" dirty="0">
              <a:latin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Epidemiology</a:t>
            </a:r>
            <a:endParaRPr lang="en-US" sz="2400" b="1" i="1" dirty="0">
              <a:latin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Medicine</a:t>
            </a:r>
          </a:p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Speech</a:t>
            </a:r>
            <a:endParaRPr lang="en-US" sz="2400" b="1" i="1" dirty="0">
              <a:latin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Geophysics</a:t>
            </a:r>
            <a:endParaRPr lang="en-US" sz="2400" b="1" i="1" dirty="0">
              <a:latin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Seismology</a:t>
            </a:r>
          </a:p>
          <a:p>
            <a:pPr marL="342900" indent="-342900">
              <a:lnSpc>
                <a:spcPct val="90000"/>
              </a:lnSpc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400" b="1" i="1" dirty="0" smtClean="0">
                <a:latin typeface="Arial" pitchFamily="34" charset="0"/>
              </a:rPr>
              <a:t>Robotics</a:t>
            </a:r>
            <a:endParaRPr lang="en-US" b="1" i="1" dirty="0">
              <a:latin typeface="Arial" pitchFamily="34" charset="0"/>
            </a:endParaRPr>
          </a:p>
        </p:txBody>
      </p:sp>
      <p:pic>
        <p:nvPicPr>
          <p:cNvPr id="5" name="Picture 26"/>
          <p:cNvPicPr>
            <a:picLocks noChangeAspect="1" noChangeArrowheads="1"/>
          </p:cNvPicPr>
          <p:nvPr/>
        </p:nvPicPr>
        <p:blipFill rotWithShape="1">
          <a:blip r:embed="rId3" cstate="print"/>
          <a:srcRect l="52839" t="20599" r="6792" b="11525"/>
          <a:stretch/>
        </p:blipFill>
        <p:spPr bwMode="black">
          <a:xfrm>
            <a:off x="6868006" y="4895323"/>
            <a:ext cx="1513994" cy="16621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981898" y="1994740"/>
            <a:ext cx="1752600" cy="140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http://www.hazbintech.com/wp-content/uploads/2013/02/weatherstation03_l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115" y="1730375"/>
            <a:ext cx="2225799" cy="2225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http://www.decagon.com/assets/Images/Product-Images/Sensors/Soil-Moisture-Sensors-PSub-1496-x-2250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9227" y="4162549"/>
            <a:ext cx="1623738" cy="2442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thumb101.shutterstock.com/display_pic_with_logo/80483/80483,1264013849,7/stock-photo--d-render-stock-market-graph-44917930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722"/>
          <a:stretch/>
        </p:blipFill>
        <p:spPr bwMode="auto">
          <a:xfrm>
            <a:off x="7096125" y="3865655"/>
            <a:ext cx="1766246" cy="1029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421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Seasonal and Trend decomposition using Loess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40389"/>
            <a:ext cx="7772400" cy="4114800"/>
          </a:xfrm>
        </p:spPr>
        <p:txBody>
          <a:bodyPr/>
          <a:lstStyle/>
          <a:p>
            <a:r>
              <a:rPr lang="en-US" dirty="0" smtClean="0"/>
              <a:t>STL is a very versatile and robust method for decomposing time series. </a:t>
            </a:r>
          </a:p>
          <a:p>
            <a:r>
              <a:rPr lang="en-US" dirty="0" smtClean="0"/>
              <a:t>STL is an acronym for “Seasonal and Trend decomposition using Loess”, while Loess is a method for estimating nonlinear relationships. </a:t>
            </a:r>
          </a:p>
          <a:p>
            <a:r>
              <a:rPr lang="en-US" dirty="0" smtClean="0"/>
              <a:t>The STL method was developed by Cleveland et al. (1990)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809541" y="5855189"/>
            <a:ext cx="3425687" cy="871431"/>
          </a:xfrm>
          <a:prstGeom prst="rect">
            <a:avLst/>
          </a:prstGeom>
          <a:solidFill>
            <a:srgbClr val="66FF33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TrendAnalysis.R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TimeSeriesDemo.R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6619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Working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RStudio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40768"/>
            <a:ext cx="8229600" cy="5328592"/>
          </a:xfrm>
        </p:spPr>
      </p:pic>
      <p:sp>
        <p:nvSpPr>
          <p:cNvPr id="5" name="Textfeld 4"/>
          <p:cNvSpPr txBox="1"/>
          <p:nvPr/>
        </p:nvSpPr>
        <p:spPr>
          <a:xfrm>
            <a:off x="3020730" y="292494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New R </a:t>
            </a:r>
            <a:r>
              <a:rPr lang="de-DE" dirty="0" err="1" smtClean="0">
                <a:solidFill>
                  <a:srgbClr val="FF0000"/>
                </a:solidFill>
              </a:rPr>
              <a:t>files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1547665" y="5956960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The </a:t>
            </a:r>
            <a:r>
              <a:rPr lang="de-DE" dirty="0" err="1" smtClean="0">
                <a:solidFill>
                  <a:srgbClr val="FF0000"/>
                </a:solidFill>
              </a:rPr>
              <a:t>command</a:t>
            </a:r>
            <a:r>
              <a:rPr lang="de-DE" dirty="0" smtClean="0">
                <a:solidFill>
                  <a:srgbClr val="FF0000"/>
                </a:solidFill>
              </a:rPr>
              <a:t> prompt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5538958" y="2601778"/>
            <a:ext cx="37468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solidFill>
                  <a:srgbClr val="FF0000"/>
                </a:solidFill>
              </a:rPr>
              <a:t>Select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de-DE" sz="1200" dirty="0" smtClean="0">
                <a:solidFill>
                  <a:srgbClr val="FF0000"/>
                </a:solidFill>
              </a:rPr>
              <a:t>Files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de-DE" sz="1200" dirty="0" smtClean="0">
                <a:solidFill>
                  <a:srgbClr val="FF0000"/>
                </a:solidFill>
              </a:rPr>
              <a:t>Plots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de-DE" sz="1200" dirty="0" smtClean="0">
                <a:solidFill>
                  <a:srgbClr val="FF0000"/>
                </a:solidFill>
              </a:rPr>
              <a:t>Packages (</a:t>
            </a:r>
            <a:r>
              <a:rPr lang="de-DE" sz="1200" dirty="0" err="1" smtClean="0">
                <a:solidFill>
                  <a:srgbClr val="FF0000"/>
                </a:solidFill>
              </a:rPr>
              <a:t>for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advanced</a:t>
            </a:r>
            <a:r>
              <a:rPr lang="de-DE" sz="1200" dirty="0" smtClean="0">
                <a:solidFill>
                  <a:srgbClr val="FF0000"/>
                </a:solidFill>
              </a:rPr>
              <a:t> </a:t>
            </a:r>
            <a:r>
              <a:rPr lang="de-DE" sz="1200" dirty="0" err="1" smtClean="0">
                <a:solidFill>
                  <a:srgbClr val="FF0000"/>
                </a:solidFill>
              </a:rPr>
              <a:t>analyses</a:t>
            </a:r>
            <a:r>
              <a:rPr lang="de-DE" sz="1200" dirty="0" smtClean="0">
                <a:solidFill>
                  <a:srgbClr val="FF0000"/>
                </a:solidFill>
              </a:rPr>
              <a:t>)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de-DE" sz="1200" dirty="0" smtClean="0">
                <a:solidFill>
                  <a:srgbClr val="FF0000"/>
                </a:solidFill>
              </a:rPr>
              <a:t>Help </a:t>
            </a:r>
            <a:endParaRPr lang="de-DE" sz="1200" dirty="0">
              <a:solidFill>
                <a:srgbClr val="FF0000"/>
              </a:solidFill>
            </a:endParaRPr>
          </a:p>
        </p:txBody>
      </p:sp>
      <p:sp>
        <p:nvSpPr>
          <p:cNvPr id="13" name="Nach oben gebogener Pfeil 12"/>
          <p:cNvSpPr/>
          <p:nvPr/>
        </p:nvSpPr>
        <p:spPr>
          <a:xfrm rot="10800000">
            <a:off x="4932040" y="2996952"/>
            <a:ext cx="549772" cy="481241"/>
          </a:xfrm>
          <a:prstGeom prst="bentUp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5" name="Gerade Verbindung mit Pfeil 14"/>
          <p:cNvCxnSpPr/>
          <p:nvPr/>
        </p:nvCxnSpPr>
        <p:spPr>
          <a:xfrm>
            <a:off x="6156176" y="3617441"/>
            <a:ext cx="345629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14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4-11-09 at 6.16.32 PM.png"/>
          <p:cNvPicPr>
            <a:picLocks noChangeAspect="1"/>
          </p:cNvPicPr>
          <p:nvPr/>
        </p:nvPicPr>
        <p:blipFill>
          <a:blip r:embed="rId2"/>
          <a:srcRect l="23696" b="9917"/>
          <a:stretch>
            <a:fillRect/>
          </a:stretch>
        </p:blipFill>
        <p:spPr>
          <a:xfrm>
            <a:off x="0" y="868275"/>
            <a:ext cx="4620732" cy="459421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8733" y="6022362"/>
            <a:ext cx="909526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/>
              <a:t>http://www.forbes.com/sites/gurufocus/2013/01/08/why-warren-buffett-keeps-buying-ibm/</a:t>
            </a:r>
            <a:endParaRPr lang="en-US" sz="1000" dirty="0"/>
          </a:p>
        </p:txBody>
      </p:sp>
      <p:pic>
        <p:nvPicPr>
          <p:cNvPr id="12" name="Picture 11" descr="Screen Shot 2014-11-09 at 6.23.09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1285" y="2069748"/>
            <a:ext cx="5797516" cy="26471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302422" y="1173703"/>
            <a:ext cx="15514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008000"/>
                </a:solidFill>
              </a:rPr>
              <a:t>HOW?</a:t>
            </a:r>
            <a:endParaRPr lang="en-US" sz="4000" b="1" dirty="0">
              <a:solidFill>
                <a:srgbClr val="008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83444" y="160389"/>
            <a:ext cx="14773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008000"/>
                </a:solidFill>
              </a:rPr>
              <a:t>WHY?</a:t>
            </a:r>
            <a:endParaRPr lang="en-US" sz="4000" b="1" dirty="0">
              <a:solidFill>
                <a:srgbClr val="008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733" y="6304002"/>
            <a:ext cx="948006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/>
              <a:t>http://www.marketwatch.com/story/warren-buffett-losing-over-1-billion-on-ibm-2014-10-20</a:t>
            </a:r>
            <a:endParaRPr lang="en-US" sz="1000" dirty="0"/>
          </a:p>
        </p:txBody>
      </p:sp>
      <p:pic>
        <p:nvPicPr>
          <p:cNvPr id="16" name="Picture 15" descr="Screen Shot 2014-11-09 at 6.25.20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58" y="997997"/>
            <a:ext cx="8873470" cy="491799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809541" y="6254438"/>
            <a:ext cx="3425687" cy="472182"/>
          </a:xfrm>
          <a:prstGeom prst="rect">
            <a:avLst/>
          </a:prstGeom>
          <a:solidFill>
            <a:srgbClr val="66FF33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HeatMap.R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10-Point Star 2"/>
          <p:cNvSpPr/>
          <p:nvPr/>
        </p:nvSpPr>
        <p:spPr bwMode="auto">
          <a:xfrm>
            <a:off x="2322112" y="2971800"/>
            <a:ext cx="5450288" cy="1905000"/>
          </a:xfrm>
          <a:prstGeom prst="star10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How to apply this in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presentation?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7144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s://s3.amazonaws.com/img.charteo.com/art_pictures/C0076/Contact-Thank-You-Slides_C0076_015_c01_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600200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Agenda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Advanced visualization (</a:t>
            </a:r>
            <a:r>
              <a:rPr lang="en-US" dirty="0" err="1" smtClean="0"/>
              <a:t>ggplot</a:t>
            </a:r>
            <a:r>
              <a:rPr lang="en-US" dirty="0" smtClean="0"/>
              <a:t>, </a:t>
            </a:r>
            <a:r>
              <a:rPr lang="en-US" dirty="0" smtClean="0"/>
              <a:t>lattice) </a:t>
            </a:r>
            <a:endParaRPr lang="en-US" dirty="0"/>
          </a:p>
          <a:p>
            <a:r>
              <a:rPr lang="en-US" dirty="0" smtClean="0"/>
              <a:t>Descriptive Statistics</a:t>
            </a:r>
          </a:p>
          <a:p>
            <a:r>
              <a:rPr lang="en-US" dirty="0" smtClean="0"/>
              <a:t>Regression Analysis</a:t>
            </a:r>
          </a:p>
          <a:p>
            <a:r>
              <a:rPr lang="en-US" dirty="0" smtClean="0"/>
              <a:t>Time Series Data Analysis</a:t>
            </a:r>
          </a:p>
          <a:p>
            <a:pPr marL="342900" lvl="1" indent="-342900">
              <a:buChar char="•"/>
            </a:pPr>
            <a:r>
              <a:rPr lang="en-US" sz="3000" dirty="0" smtClean="0">
                <a:cs typeface="+mn-cs"/>
              </a:rPr>
              <a:t>Forecasting/Prediction </a:t>
            </a:r>
            <a:endParaRPr lang="en-US" sz="3000" dirty="0">
              <a:cs typeface="+mn-cs"/>
            </a:endParaRPr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762252" y="6019800"/>
            <a:ext cx="73146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Workshop Material: http://snr.unl.edu/bkamble/r-pac/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71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Advanced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present R graphics users with enough information to make an informed choice as to which graphics package best meets their needs</a:t>
            </a:r>
          </a:p>
          <a:p>
            <a:endParaRPr lang="en-US" dirty="0" smtClean="0"/>
          </a:p>
          <a:p>
            <a:r>
              <a:rPr lang="en-US" dirty="0" smtClean="0"/>
              <a:t>Simple or Advanced </a:t>
            </a:r>
            <a:r>
              <a:rPr lang="en-US" dirty="0"/>
              <a:t>Visualization </a:t>
            </a:r>
          </a:p>
        </p:txBody>
      </p:sp>
    </p:spTree>
    <p:extLst>
      <p:ext uri="{BB962C8B-B14F-4D97-AF65-F5344CB8AC3E}">
        <p14:creationId xmlns:p14="http://schemas.microsoft.com/office/powerpoint/2010/main" val="3098154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Overview of Lattice Graphics</a:t>
            </a:r>
          </a:p>
        </p:txBody>
      </p:sp>
      <p:sp>
        <p:nvSpPr>
          <p:cNvPr id="331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66800" y="2057400"/>
            <a:ext cx="4598533" cy="322421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sz="2400" dirty="0" smtClean="0"/>
              <a:t>One of the graphic systems of R (others include “Traditional” and </a:t>
            </a:r>
            <a:r>
              <a:rPr lang="en-GB" sz="2400" dirty="0" smtClean="0"/>
              <a:t>“</a:t>
            </a:r>
            <a:r>
              <a:rPr lang="en-GB" sz="2400" dirty="0" err="1" smtClean="0"/>
              <a:t>ggplot</a:t>
            </a:r>
            <a:r>
              <a:rPr lang="en-GB" sz="2400" dirty="0" smtClean="0"/>
              <a:t>”)</a:t>
            </a:r>
            <a:endParaRPr lang="en-GB" sz="2400" dirty="0" smtClean="0"/>
          </a:p>
          <a:p>
            <a:pPr>
              <a:lnSpc>
                <a:spcPct val="100000"/>
              </a:lnSpc>
            </a:pPr>
            <a:r>
              <a:rPr lang="en-GB" sz="2400" dirty="0" smtClean="0"/>
              <a:t>An implementation of the S+ “Trellis” Graphics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Written by </a:t>
            </a:r>
            <a:r>
              <a:rPr lang="en-GB" sz="2400" dirty="0" err="1"/>
              <a:t>Deepayan</a:t>
            </a:r>
            <a:r>
              <a:rPr lang="en-GB" sz="2400" dirty="0"/>
              <a:t> </a:t>
            </a:r>
            <a:r>
              <a:rPr lang="en-GB" sz="2400" dirty="0" err="1" smtClean="0"/>
              <a:t>Sarkar</a:t>
            </a:r>
            <a:r>
              <a:rPr lang="en-GB" sz="2400" dirty="0" smtClean="0"/>
              <a:t>, Fred </a:t>
            </a:r>
            <a:r>
              <a:rPr lang="en-GB" sz="2400" dirty="0"/>
              <a:t>Hutchinson Cancer Research </a:t>
            </a:r>
            <a:r>
              <a:rPr lang="en-GB" sz="2400" dirty="0" err="1"/>
              <a:t>Center</a:t>
            </a:r>
            <a:endParaRPr lang="en-GB" sz="24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642" y="2939143"/>
            <a:ext cx="2074149" cy="3142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015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List of Lattice Graphic Functions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725261" y="1920257"/>
          <a:ext cx="7486650" cy="31660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73105"/>
                <a:gridCol w="3481253"/>
                <a:gridCol w="1932292"/>
              </a:tblGrid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b="1" dirty="0">
                          <a:effectLst/>
                        </a:rPr>
                        <a:t>Function</a:t>
                      </a:r>
                      <a:endParaRPr lang="en-GB" sz="1600" b="1" dirty="0">
                        <a:solidFill>
                          <a:srgbClr val="FFFFFF"/>
                        </a:solidFill>
                        <a:effectLst/>
                        <a:latin typeface="Trebuchet MS"/>
                        <a:ea typeface="Times New Roman"/>
                        <a:cs typeface="Verdana"/>
                      </a:endParaRPr>
                    </a:p>
                  </a:txBody>
                  <a:tcPr marL="68580" marR="68580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b="1" dirty="0">
                          <a:effectLst/>
                        </a:rPr>
                        <a:t>Description</a:t>
                      </a:r>
                      <a:endParaRPr lang="en-GB" sz="1600" b="1" dirty="0">
                        <a:solidFill>
                          <a:srgbClr val="FFFFFF"/>
                        </a:solidFill>
                        <a:effectLst/>
                        <a:latin typeface="Trebuchet MS"/>
                        <a:ea typeface="Times New Roman"/>
                        <a:cs typeface="Verdana"/>
                      </a:endParaRPr>
                    </a:p>
                  </a:txBody>
                  <a:tcPr marL="68580" marR="68580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b="1" dirty="0">
                          <a:effectLst/>
                        </a:rPr>
                        <a:t>Graph Type</a:t>
                      </a:r>
                      <a:endParaRPr lang="en-GB" sz="1600" b="1" dirty="0">
                        <a:solidFill>
                          <a:srgbClr val="FFFFFF"/>
                        </a:solidFill>
                        <a:effectLst/>
                        <a:latin typeface="Trebuchet MS"/>
                        <a:ea typeface="Times New Roman"/>
                        <a:cs typeface="Verdana"/>
                      </a:endParaRPr>
                    </a:p>
                  </a:txBody>
                  <a:tcPr marL="68580" marR="68580" marT="0" marB="0">
                    <a:solidFill>
                      <a:srgbClr val="00B0F0"/>
                    </a:solidFill>
                  </a:tcPr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 err="1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xyplot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Scatter plot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Bivariate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histogram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 err="1">
                          <a:effectLst/>
                        </a:rPr>
                        <a:t>Univariate</a:t>
                      </a:r>
                      <a:r>
                        <a:rPr lang="en-GB" sz="1600" dirty="0">
                          <a:effectLst/>
                        </a:rPr>
                        <a:t> histogram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 err="1">
                          <a:effectLst/>
                        </a:rPr>
                        <a:t>Univariate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 err="1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densityplot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 err="1">
                          <a:effectLst/>
                        </a:rPr>
                        <a:t>Univariate</a:t>
                      </a:r>
                      <a:r>
                        <a:rPr lang="en-GB" sz="1600" dirty="0">
                          <a:effectLst/>
                        </a:rPr>
                        <a:t> density line plot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 err="1">
                          <a:effectLst/>
                        </a:rPr>
                        <a:t>Univariate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 err="1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barchart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Bar chart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 err="1">
                          <a:effectLst/>
                        </a:rPr>
                        <a:t>Univariate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 err="1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bwplot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Box and whisker plot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Bivariate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 err="1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qq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Normal QQ plot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 err="1">
                          <a:effectLst/>
                        </a:rPr>
                        <a:t>Univariate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 err="1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dotplot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Label dot plot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Bivariate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cloud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>
                          <a:effectLst/>
                        </a:rPr>
                        <a:t>3D scatter plot</a:t>
                      </a:r>
                      <a:endParaRPr lang="en-GB" sz="160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3D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wireframe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>
                          <a:effectLst/>
                        </a:rPr>
                        <a:t>3D surface plot</a:t>
                      </a:r>
                      <a:endParaRPr lang="en-GB" sz="160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3D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 err="1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splom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Scatter matrix plot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Data Frame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3841"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b="1" dirty="0">
                          <a:effectLst/>
                          <a:latin typeface="Lucida Console" pitchFamily="49" charset="0"/>
                          <a:cs typeface="Courier New" pitchFamily="49" charset="0"/>
                        </a:rPr>
                        <a:t>parallel</a:t>
                      </a:r>
                      <a:endParaRPr lang="en-GB" sz="1600" b="1" dirty="0">
                        <a:effectLst/>
                        <a:latin typeface="Lucida Console" pitchFamily="49" charset="0"/>
                        <a:ea typeface="Times New Roman"/>
                        <a:cs typeface="Courier New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>
                          <a:effectLst/>
                        </a:rPr>
                        <a:t>Multivariate parallel plot</a:t>
                      </a:r>
                      <a:endParaRPr lang="en-GB" sz="160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GB" sz="1600" dirty="0">
                          <a:effectLst/>
                        </a:rPr>
                        <a:t>Data Frame</a:t>
                      </a:r>
                      <a:endParaRPr lang="en-GB" sz="1600" dirty="0">
                        <a:effectLst/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9729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ggplot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407"/>
          <a:stretch/>
        </p:blipFill>
        <p:spPr>
          <a:xfrm>
            <a:off x="685800" y="1905000"/>
            <a:ext cx="5576411" cy="3810000"/>
          </a:xfrm>
          <a:prstGeom prst="rect">
            <a:avLst/>
          </a:prstGeom>
        </p:spPr>
      </p:pic>
      <p:pic>
        <p:nvPicPr>
          <p:cNvPr id="1026" name="Picture 2" descr="http://ecx.images-amazon.com/images/I/31I22xsT%2BXL._SY344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2162174"/>
            <a:ext cx="2171700" cy="329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28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Graphing </a:t>
            </a:r>
            <a:r>
              <a:rPr lang="en-US" dirty="0" smtClean="0"/>
              <a:t>in ggplot2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2057400"/>
            <a:ext cx="69608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Library(ggplot2)</a:t>
            </a:r>
          </a:p>
          <a:p>
            <a:r>
              <a:rPr lang="en-US" sz="2400" i="1" dirty="0" err="1" smtClean="0">
                <a:solidFill>
                  <a:srgbClr val="FF0000"/>
                </a:solidFill>
              </a:rPr>
              <a:t>plotname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smtClean="0"/>
              <a:t>&lt;- </a:t>
            </a:r>
            <a:r>
              <a:rPr lang="en-US" sz="2400" dirty="0" err="1" smtClean="0"/>
              <a:t>ggplot</a:t>
            </a:r>
            <a:r>
              <a:rPr lang="en-US" sz="2400" dirty="0" smtClean="0"/>
              <a:t>(</a:t>
            </a:r>
            <a:r>
              <a:rPr lang="en-US" sz="2400" i="1" dirty="0" smtClean="0">
                <a:solidFill>
                  <a:srgbClr val="FF0000"/>
                </a:solidFill>
              </a:rPr>
              <a:t>data</a:t>
            </a:r>
            <a:r>
              <a:rPr lang="en-US" sz="2400" dirty="0" smtClean="0"/>
              <a:t>, </a:t>
            </a:r>
            <a:r>
              <a:rPr lang="en-US" sz="2400" dirty="0" err="1" smtClean="0"/>
              <a:t>aes</a:t>
            </a:r>
            <a:r>
              <a:rPr lang="en-US" sz="2400" dirty="0" smtClean="0"/>
              <a:t>(x = </a:t>
            </a:r>
            <a:r>
              <a:rPr lang="en-US" sz="2400" i="1" dirty="0" err="1" smtClean="0">
                <a:solidFill>
                  <a:srgbClr val="FF0000"/>
                </a:solidFill>
              </a:rPr>
              <a:t>xname</a:t>
            </a:r>
            <a:r>
              <a:rPr lang="en-US" sz="2400" dirty="0" smtClean="0"/>
              <a:t>, y = </a:t>
            </a:r>
            <a:r>
              <a:rPr lang="en-US" sz="2400" i="1" dirty="0" err="1" smtClean="0">
                <a:solidFill>
                  <a:srgbClr val="FF0000"/>
                </a:solidFill>
              </a:rPr>
              <a:t>yname</a:t>
            </a:r>
            <a:r>
              <a:rPr lang="en-US" sz="2400" dirty="0" smtClean="0"/>
              <a:t>) + </a:t>
            </a:r>
            <a:br>
              <a:rPr lang="en-US" sz="2400" dirty="0" smtClean="0"/>
            </a:br>
            <a:r>
              <a:rPr lang="en-US" sz="2400" dirty="0" smtClean="0"/>
              <a:t>	</a:t>
            </a:r>
            <a:r>
              <a:rPr lang="en-US" sz="2400" dirty="0" err="1" smtClean="0"/>
              <a:t>geom_point</a:t>
            </a:r>
            <a:r>
              <a:rPr lang="en-US" sz="2400" dirty="0" smtClean="0"/>
              <a:t>()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6400800" y="2667000"/>
            <a:ext cx="1676400" cy="167640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62669" y="4284888"/>
            <a:ext cx="4183947" cy="70788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ggplot2 </a:t>
            </a:r>
            <a:r>
              <a:rPr lang="en-US" sz="2000" b="1" dirty="0" smtClean="0">
                <a:solidFill>
                  <a:schemeClr val="bg1"/>
                </a:solidFill>
              </a:rPr>
              <a:t>graphics work with </a:t>
            </a:r>
            <a:r>
              <a:rPr lang="en-US" sz="2000" b="1" dirty="0" smtClean="0">
                <a:solidFill>
                  <a:schemeClr val="bg1"/>
                </a:solidFill>
              </a:rPr>
              <a:t>layers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4800" y="6019933"/>
            <a:ext cx="3259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/>
              <a:t>http</a:t>
            </a:r>
            <a:r>
              <a:rPr lang="en-US" i="1" dirty="0"/>
              <a:t>://docs.ggplot2.org/current/</a:t>
            </a:r>
          </a:p>
        </p:txBody>
      </p:sp>
    </p:spTree>
    <p:extLst>
      <p:ext uri="{BB962C8B-B14F-4D97-AF65-F5344CB8AC3E}">
        <p14:creationId xmlns:p14="http://schemas.microsoft.com/office/powerpoint/2010/main" val="164146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g</a:t>
            </a:r>
            <a:r>
              <a:rPr lang="en-US" dirty="0" err="1" smtClean="0"/>
              <a:t>gplot</a:t>
            </a:r>
            <a:r>
              <a:rPr lang="en-US" dirty="0" smtClean="0"/>
              <a:t> demo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05000"/>
            <a:ext cx="5562600" cy="41719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690539" y="6346177"/>
            <a:ext cx="3425687" cy="472182"/>
          </a:xfrm>
          <a:prstGeom prst="rect">
            <a:avLst/>
          </a:prstGeom>
          <a:solidFill>
            <a:srgbClr val="66FF33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Adv_Visualization.R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02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Verdana"/>
        <a:ea typeface="ＭＳ Ｐゴシック"/>
        <a:cs typeface="ＭＳ Ｐゴシック"/>
      </a:majorFont>
      <a:minorFont>
        <a:latin typeface="Times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927</Words>
  <Application>Microsoft Office PowerPoint</Application>
  <PresentationFormat>On-screen Show (4:3)</PresentationFormat>
  <Paragraphs>217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ＭＳ Ｐゴシック</vt:lpstr>
      <vt:lpstr>Arial</vt:lpstr>
      <vt:lpstr>Courier New</vt:lpstr>
      <vt:lpstr>Lucida Console</vt:lpstr>
      <vt:lpstr>Tahoma</vt:lpstr>
      <vt:lpstr>Times</vt:lpstr>
      <vt:lpstr>Times New Roman</vt:lpstr>
      <vt:lpstr>Trebuchet MS</vt:lpstr>
      <vt:lpstr>Verdana</vt:lpstr>
      <vt:lpstr>Wingdings</vt:lpstr>
      <vt:lpstr>Blank Presentation</vt:lpstr>
      <vt:lpstr>R for Research </vt:lpstr>
      <vt:lpstr>Working with RStudio</vt:lpstr>
      <vt:lpstr>Agenda R</vt:lpstr>
      <vt:lpstr>Advanced Visualization</vt:lpstr>
      <vt:lpstr>Overview of Lattice Graphics</vt:lpstr>
      <vt:lpstr>List of Lattice Graphic Functions</vt:lpstr>
      <vt:lpstr>ggplot</vt:lpstr>
      <vt:lpstr>Graphing in ggplot2</vt:lpstr>
      <vt:lpstr>ggplot demo</vt:lpstr>
      <vt:lpstr>Descriptive Statistics</vt:lpstr>
      <vt:lpstr>Linear Regression Analysis</vt:lpstr>
      <vt:lpstr>Linear Regression Analysis</vt:lpstr>
      <vt:lpstr>Interpreting the output</vt:lpstr>
      <vt:lpstr>Interpreting the output</vt:lpstr>
      <vt:lpstr>Regression Analysis</vt:lpstr>
      <vt:lpstr>Checking the validity of the linear model</vt:lpstr>
      <vt:lpstr>PowerPoint Presentation</vt:lpstr>
      <vt:lpstr>Time Series Examples</vt:lpstr>
      <vt:lpstr>Seasonal and Trend decomposition using Loess</vt:lpstr>
      <vt:lpstr>PowerPoint Presentation</vt:lpstr>
      <vt:lpstr>PowerPoint Presentation</vt:lpstr>
    </vt:vector>
  </TitlesOfParts>
  <Company>Univesity of Nebraska-Lincoln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Kathleen Kramer</dc:creator>
  <cp:lastModifiedBy>Baburao Kamble</cp:lastModifiedBy>
  <cp:revision>29</cp:revision>
  <dcterms:created xsi:type="dcterms:W3CDTF">2007-05-31T19:15:20Z</dcterms:created>
  <dcterms:modified xsi:type="dcterms:W3CDTF">2015-01-22T20:17:34Z</dcterms:modified>
</cp:coreProperties>
</file>